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Playfair Display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6.xml"/><Relationship Id="rId22" Type="http://schemas.openxmlformats.org/officeDocument/2006/relationships/font" Target="fonts/Lato-boldItalic.fntdata"/><Relationship Id="rId10" Type="http://schemas.openxmlformats.org/officeDocument/2006/relationships/slide" Target="slides/slide5.xml"/><Relationship Id="rId21" Type="http://schemas.openxmlformats.org/officeDocument/2006/relationships/font" Target="fonts/La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regular.fntdata"/><Relationship Id="rId14" Type="http://schemas.openxmlformats.org/officeDocument/2006/relationships/slide" Target="slides/slide9.xml"/><Relationship Id="rId17" Type="http://schemas.openxmlformats.org/officeDocument/2006/relationships/font" Target="fonts/PlayfairDisplay-italic.fntdata"/><Relationship Id="rId16" Type="http://schemas.openxmlformats.org/officeDocument/2006/relationships/font" Target="fonts/PlayfairDisplay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regular.fntdata"/><Relationship Id="rId6" Type="http://schemas.openxmlformats.org/officeDocument/2006/relationships/slide" Target="slides/slide1.xml"/><Relationship Id="rId18" Type="http://schemas.openxmlformats.org/officeDocument/2006/relationships/font" Target="fonts/PlayfairDisplay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c6f889893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c6f8898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889893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8898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06d09a135_0_2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b06d09a13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6f889893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6f889893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b06d09a135_0_8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b06d09a135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06d09a135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b06d09a135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06d09a135_2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06d09a135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b06d09a135_2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b06d09a135_2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c6f889893_0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c6f88989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154700" y="64450"/>
            <a:ext cx="8881800" cy="339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200"/>
              <a:t>Meaningful Youth Engagement</a:t>
            </a:r>
            <a:endParaRPr sz="4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200"/>
              <a:t>Assessment Results</a:t>
            </a:r>
            <a:endParaRPr sz="4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4200"/>
              <a:t> </a:t>
            </a:r>
            <a:endParaRPr sz="4200"/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idx="4294967295"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  <p:grpSp>
        <p:nvGrpSpPr>
          <p:cNvPr id="75" name="Google Shape;75;p14"/>
          <p:cNvGrpSpPr/>
          <p:nvPr/>
        </p:nvGrpSpPr>
        <p:grpSpPr>
          <a:xfrm>
            <a:off x="426175" y="1219600"/>
            <a:ext cx="2683300" cy="3302700"/>
            <a:chOff x="431825" y="1342525"/>
            <a:chExt cx="2683300" cy="3302700"/>
          </a:xfrm>
        </p:grpSpPr>
        <p:sp>
          <p:nvSpPr>
            <p:cNvPr id="76" name="Google Shape;76;p14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4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4"/>
          <p:cNvSpPr txBox="1"/>
          <p:nvPr>
            <p:ph idx="4294967295" type="body"/>
          </p:nvPr>
        </p:nvSpPr>
        <p:spPr>
          <a:xfrm>
            <a:off x="489200" y="1219600"/>
            <a:ext cx="349500" cy="94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79" name="Google Shape;79;p14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0" name="Google Shape;80;p14"/>
          <p:cNvSpPr txBox="1"/>
          <p:nvPr>
            <p:ph idx="4294967295" type="body"/>
          </p:nvPr>
        </p:nvSpPr>
        <p:spPr>
          <a:xfrm>
            <a:off x="876650" y="1219600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Youth engagement in A360 program decision making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body"/>
          </p:nvPr>
        </p:nvSpPr>
        <p:spPr>
          <a:xfrm>
            <a:off x="450850" y="2042075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Youth and staff work together to determine program offerings(content, implementation, place/time) and intentionally include all social, economic  and identity groups in these discussions.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Youth  participate in decision making regarding operations.</a:t>
            </a:r>
            <a:endParaRPr sz="1400"/>
          </a:p>
        </p:txBody>
      </p:sp>
      <p:grpSp>
        <p:nvGrpSpPr>
          <p:cNvPr id="82" name="Google Shape;82;p14"/>
          <p:cNvGrpSpPr/>
          <p:nvPr/>
        </p:nvGrpSpPr>
        <p:grpSpPr>
          <a:xfrm>
            <a:off x="3221800" y="1190125"/>
            <a:ext cx="2673003" cy="3302700"/>
            <a:chOff x="3221800" y="1342525"/>
            <a:chExt cx="2673003" cy="3302700"/>
          </a:xfrm>
        </p:grpSpPr>
        <p:sp>
          <p:nvSpPr>
            <p:cNvPr id="83" name="Google Shape;83;p14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4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5" name="Google Shape;85;p14"/>
          <p:cNvSpPr txBox="1"/>
          <p:nvPr>
            <p:ph idx="4294967295" type="body"/>
          </p:nvPr>
        </p:nvSpPr>
        <p:spPr>
          <a:xfrm>
            <a:off x="3275767" y="126152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86" name="Google Shape;86;p14"/>
          <p:cNvCxnSpPr/>
          <p:nvPr/>
        </p:nvCxnSpPr>
        <p:spPr>
          <a:xfrm>
            <a:off x="3647550" y="14385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14"/>
          <p:cNvSpPr txBox="1"/>
          <p:nvPr>
            <p:ph idx="4294967295" type="body"/>
          </p:nvPr>
        </p:nvSpPr>
        <p:spPr>
          <a:xfrm>
            <a:off x="3723750" y="1190125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</a:t>
            </a:r>
            <a:r>
              <a:rPr lang="en">
                <a:solidFill>
                  <a:schemeClr val="lt1"/>
                </a:solidFill>
              </a:rPr>
              <a:t>eadership opportunities for youth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4"/>
          <p:cNvSpPr txBox="1"/>
          <p:nvPr>
            <p:ph idx="4294967295" type="body"/>
          </p:nvPr>
        </p:nvSpPr>
        <p:spPr>
          <a:xfrm>
            <a:off x="3294700" y="2040350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Y</a:t>
            </a:r>
            <a:r>
              <a:rPr lang="en" sz="1400"/>
              <a:t>outh have opportunities to initiate, design, implement and lead activities in and out of the program.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A360 provides opportunities for youth to lead specific/growing and full  parts of an activity.</a:t>
            </a:r>
            <a:endParaRPr sz="1400"/>
          </a:p>
        </p:txBody>
      </p:sp>
      <p:grpSp>
        <p:nvGrpSpPr>
          <p:cNvPr id="89" name="Google Shape;89;p14"/>
          <p:cNvGrpSpPr/>
          <p:nvPr/>
        </p:nvGrpSpPr>
        <p:grpSpPr>
          <a:xfrm>
            <a:off x="6007125" y="1190125"/>
            <a:ext cx="2673000" cy="3302700"/>
            <a:chOff x="6007125" y="1342525"/>
            <a:chExt cx="2673000" cy="3302700"/>
          </a:xfrm>
        </p:grpSpPr>
        <p:sp>
          <p:nvSpPr>
            <p:cNvPr id="90" name="Google Shape;90;p14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4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2" name="Google Shape;92;p14"/>
          <p:cNvSpPr txBox="1"/>
          <p:nvPr>
            <p:ph idx="4294967295" type="body"/>
          </p:nvPr>
        </p:nvSpPr>
        <p:spPr>
          <a:xfrm>
            <a:off x="6058742" y="126152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3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3" name="Google Shape;93;p14"/>
          <p:cNvCxnSpPr/>
          <p:nvPr/>
        </p:nvCxnSpPr>
        <p:spPr>
          <a:xfrm>
            <a:off x="6427225" y="14385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4" name="Google Shape;94;p14"/>
          <p:cNvSpPr txBox="1"/>
          <p:nvPr>
            <p:ph idx="4294967295" type="body"/>
          </p:nvPr>
        </p:nvSpPr>
        <p:spPr>
          <a:xfrm>
            <a:off x="6503425" y="1190125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Engagement opportunities for youths community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14"/>
          <p:cNvSpPr txBox="1"/>
          <p:nvPr>
            <p:ph idx="4294967295" type="body"/>
          </p:nvPr>
        </p:nvSpPr>
        <p:spPr>
          <a:xfrm>
            <a:off x="6077675" y="2040350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A360 provides consistent opportunities for youth, for all youth, including marginalized youth  to engage with their community throughout the life cycle of the project.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idx="4294967295"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  <p:grpSp>
        <p:nvGrpSpPr>
          <p:cNvPr id="101" name="Google Shape;101;p15"/>
          <p:cNvGrpSpPr/>
          <p:nvPr/>
        </p:nvGrpSpPr>
        <p:grpSpPr>
          <a:xfrm>
            <a:off x="426175" y="1219600"/>
            <a:ext cx="2683300" cy="3302700"/>
            <a:chOff x="431825" y="1342525"/>
            <a:chExt cx="2683300" cy="3302700"/>
          </a:xfrm>
        </p:grpSpPr>
        <p:sp>
          <p:nvSpPr>
            <p:cNvPr id="102" name="Google Shape;102;p15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5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15"/>
          <p:cNvSpPr txBox="1"/>
          <p:nvPr>
            <p:ph idx="4294967295" type="body"/>
          </p:nvPr>
        </p:nvSpPr>
        <p:spPr>
          <a:xfrm>
            <a:off x="489200" y="1219600"/>
            <a:ext cx="349500" cy="94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4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05" name="Google Shape;105;p15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6" name="Google Shape;106;p15"/>
          <p:cNvSpPr txBox="1"/>
          <p:nvPr>
            <p:ph idx="4294967295" type="body"/>
          </p:nvPr>
        </p:nvSpPr>
        <p:spPr>
          <a:xfrm>
            <a:off x="876650" y="1219600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Staff awareness about youth challenges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5"/>
          <p:cNvSpPr txBox="1"/>
          <p:nvPr>
            <p:ph idx="4294967295" type="body"/>
          </p:nvPr>
        </p:nvSpPr>
        <p:spPr>
          <a:xfrm>
            <a:off x="450850" y="2042075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Program requests information from the youth about what factors/challenges impact them and works with them to for practical solutions.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Staff are trained</a:t>
            </a:r>
            <a:r>
              <a:rPr lang="en" sz="1400"/>
              <a:t> to recognize special needs to provide basic psycho-social support, or refer to specialized services strategies.</a:t>
            </a:r>
            <a:endParaRPr sz="1400"/>
          </a:p>
        </p:txBody>
      </p:sp>
      <p:grpSp>
        <p:nvGrpSpPr>
          <p:cNvPr id="108" name="Google Shape;108;p15"/>
          <p:cNvGrpSpPr/>
          <p:nvPr/>
        </p:nvGrpSpPr>
        <p:grpSpPr>
          <a:xfrm>
            <a:off x="3221800" y="1190125"/>
            <a:ext cx="2673004" cy="3302700"/>
            <a:chOff x="3221800" y="1342525"/>
            <a:chExt cx="2673004" cy="3302700"/>
          </a:xfrm>
        </p:grpSpPr>
        <p:sp>
          <p:nvSpPr>
            <p:cNvPr id="109" name="Google Shape;109;p15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5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1" name="Google Shape;111;p15"/>
          <p:cNvSpPr txBox="1"/>
          <p:nvPr>
            <p:ph idx="4294967295" type="body"/>
          </p:nvPr>
        </p:nvSpPr>
        <p:spPr>
          <a:xfrm>
            <a:off x="3275767" y="126152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5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2" name="Google Shape;112;p15"/>
          <p:cNvCxnSpPr/>
          <p:nvPr/>
        </p:nvCxnSpPr>
        <p:spPr>
          <a:xfrm>
            <a:off x="3647550" y="14385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15"/>
          <p:cNvSpPr txBox="1"/>
          <p:nvPr>
            <p:ph idx="4294967295" type="body"/>
          </p:nvPr>
        </p:nvSpPr>
        <p:spPr>
          <a:xfrm>
            <a:off x="3723750" y="1190125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Level of support to stimulate skill growth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4" name="Google Shape;114;p15"/>
          <p:cNvSpPr txBox="1"/>
          <p:nvPr>
            <p:ph idx="4294967295" type="body"/>
          </p:nvPr>
        </p:nvSpPr>
        <p:spPr>
          <a:xfrm>
            <a:off x="3294700" y="2040350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Program staff consistently provide assistance when needed, and program activities are intentionally structured to provide opportunities for youth to solve problems and to allow youth space to struggle with challenges.</a:t>
            </a:r>
            <a:endParaRPr sz="1400"/>
          </a:p>
        </p:txBody>
      </p:sp>
      <p:grpSp>
        <p:nvGrpSpPr>
          <p:cNvPr id="115" name="Google Shape;115;p15"/>
          <p:cNvGrpSpPr/>
          <p:nvPr/>
        </p:nvGrpSpPr>
        <p:grpSpPr>
          <a:xfrm>
            <a:off x="6007125" y="1190125"/>
            <a:ext cx="2673000" cy="3302700"/>
            <a:chOff x="6007125" y="1342525"/>
            <a:chExt cx="2673000" cy="3302700"/>
          </a:xfrm>
        </p:grpSpPr>
        <p:sp>
          <p:nvSpPr>
            <p:cNvPr id="116" name="Google Shape;116;p15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8" name="Google Shape;118;p15"/>
          <p:cNvSpPr txBox="1"/>
          <p:nvPr>
            <p:ph idx="4294967295" type="body"/>
          </p:nvPr>
        </p:nvSpPr>
        <p:spPr>
          <a:xfrm>
            <a:off x="6058742" y="1261525"/>
            <a:ext cx="3495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6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9" name="Google Shape;119;p15"/>
          <p:cNvCxnSpPr/>
          <p:nvPr/>
        </p:nvCxnSpPr>
        <p:spPr>
          <a:xfrm>
            <a:off x="6427225" y="1438525"/>
            <a:ext cx="0" cy="4788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p15"/>
          <p:cNvSpPr txBox="1"/>
          <p:nvPr>
            <p:ph idx="4294967295" type="body"/>
          </p:nvPr>
        </p:nvSpPr>
        <p:spPr>
          <a:xfrm>
            <a:off x="6503425" y="1190125"/>
            <a:ext cx="2101800" cy="82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Acknowledgement of youth value and contributions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15"/>
          <p:cNvSpPr txBox="1"/>
          <p:nvPr>
            <p:ph idx="4294967295" type="body"/>
          </p:nvPr>
        </p:nvSpPr>
        <p:spPr>
          <a:xfrm>
            <a:off x="6077675" y="2040350"/>
            <a:ext cx="2530800" cy="237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The program provides opportunities to acknowledge the achievements, contributions, &amp; responsibilities of young people </a:t>
            </a:r>
            <a:r>
              <a:rPr lang="en" sz="1400"/>
              <a:t> in the program, whether planned or unplanned.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/>
              <a:t>Program monitoring and evaluation (M&amp;E)</a:t>
            </a:r>
            <a:endParaRPr b="1" sz="21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Majority: Youth work in partnership with adults to design, develop and implement program M&amp;E activities.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/>
              <a:t>Others: Youth have opportunities  to participate in data collection and providing input into the M&amp;E approach, but youth are not involved in M&amp;E decision making.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311700" y="1951200"/>
            <a:ext cx="8520600" cy="229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b="1" lang="en" sz="2100"/>
              <a:t>There are opportunities for adult staff to learn about sharing power with young people.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b="1" lang="en" sz="2100"/>
              <a:t>Voices of youth are heard in the organization.</a:t>
            </a:r>
            <a:endParaRPr b="1"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b="1" lang="en" sz="2100"/>
              <a:t>MYE has had an effect on A360 interventions.</a:t>
            </a:r>
            <a:endParaRPr b="1"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Ways MYE in A360 has contributed to the program effectiveness </a:t>
            </a:r>
            <a:endParaRPr sz="2000"/>
          </a:p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Helped shaped the design and implementation of youth-</a:t>
            </a:r>
            <a:r>
              <a:rPr lang="en"/>
              <a:t>appropriate</a:t>
            </a:r>
            <a:r>
              <a:rPr lang="en"/>
              <a:t> ASRH programs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Valida</a:t>
            </a:r>
            <a:r>
              <a:rPr lang="en"/>
              <a:t>te and report data for decision making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Evolve programs through situational analysis and community feedbacks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Lead research/surveys and drive innovation through youth perspectives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Policy change and increased budgetary allocation through advocacy at state and local government levels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better approach </a:t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Improve youth-adult partnership (emphasis on communication)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Data management system (M&amp;E)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Revise terms of reference for youth engagement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Soft skills training/capacity building 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Closing the gaps in A360</a:t>
            </a:r>
            <a:endParaRPr/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Sustainability plan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Program scale up to underserved locations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Involve adolescent boys in programming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Improve data collection and transmission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Commodities stock out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Welfare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Simplify data collection tools and reduce indicators reported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1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MYE</a:t>
            </a:r>
            <a:endParaRPr/>
          </a:p>
        </p:txBody>
      </p:sp>
      <p:sp>
        <p:nvSpPr>
          <p:cNvPr id="157" name="Google Shape;157;p21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1"/>
          <p:cNvPicPr preferRelativeResize="0"/>
          <p:nvPr/>
        </p:nvPicPr>
        <p:blipFill rotWithShape="1">
          <a:blip r:embed="rId3">
            <a:alphaModFix/>
          </a:blip>
          <a:srcRect b="0" l="17173" r="17179" t="0"/>
          <a:stretch/>
        </p:blipFill>
        <p:spPr>
          <a:xfrm>
            <a:off x="4572000" y="0"/>
            <a:ext cx="457200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